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</a:t>
            </a:r>
            <a:r>
              <a:rPr b="0" lang="pt-BR" sz="2000" spc="-1" strike="noStrike">
                <a:latin typeface="Arial"/>
              </a:rPr>
              <a:t>to </a:t>
            </a:r>
            <a:r>
              <a:rPr b="0" lang="pt-BR" sz="2000" spc="-1" strike="noStrike">
                <a:latin typeface="Arial"/>
              </a:rPr>
              <a:t>edi</a:t>
            </a:r>
            <a:r>
              <a:rPr b="0" lang="pt-BR" sz="2000" spc="-1" strike="noStrike">
                <a:latin typeface="Arial"/>
              </a:rPr>
              <a:t>t </a:t>
            </a:r>
            <a:r>
              <a:rPr b="0" lang="pt-BR" sz="2000" spc="-1" strike="noStrike">
                <a:latin typeface="Arial"/>
              </a:rPr>
              <a:t>the </a:t>
            </a:r>
            <a:r>
              <a:rPr b="0" lang="pt-BR" sz="2000" spc="-1" strike="noStrike">
                <a:latin typeface="Arial"/>
              </a:rPr>
              <a:t>not</a:t>
            </a:r>
            <a:r>
              <a:rPr b="0" lang="pt-BR" sz="2000" spc="-1" strike="noStrike">
                <a:latin typeface="Arial"/>
              </a:rPr>
              <a:t>es </a:t>
            </a:r>
            <a:r>
              <a:rPr b="0" lang="pt-BR" sz="2000" spc="-1" strike="noStrike">
                <a:latin typeface="Arial"/>
              </a:rPr>
              <a:t>for</a:t>
            </a:r>
            <a:r>
              <a:rPr b="0" lang="pt-BR" sz="2000" spc="-1" strike="noStrike">
                <a:latin typeface="Arial"/>
              </a:rPr>
              <a:t>ma</a:t>
            </a:r>
            <a:r>
              <a:rPr b="0" lang="pt-BR" sz="2000" spc="-1" strike="noStrike">
                <a:latin typeface="Arial"/>
              </a:rPr>
              <a:t>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DE8D210-EA8C-4F3D-B3ED-E928E90637E8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2" name="CustomShape 98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5" name="CustomShape 9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8" name="CustomShape 67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1" name="CustomShape 7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4" name="CustomShape 78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7" name="CustomShape 8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3" name="CustomShape 31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6" name="CustomShape 5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9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2" name="CustomShape 21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5" name="CustomShape 27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8" name="CustomShape 100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</a:t>
            </a: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André </a:t>
            </a: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1" name="CustomShape 107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4" name="CustomShape 158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</a:t>
            </a: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André </a:t>
            </a: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7" name="CustomShape 38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0" name="CustomShape 135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3" name="CustomShape 114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6" name="CustomShape 121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</a:t>
            </a: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André </a:t>
            </a: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9" name="CustomShape 142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7720" cy="3597480"/>
          </a:xfrm>
          <a:prstGeom prst="rect">
            <a:avLst/>
          </a:prstGeom>
          <a:ln w="0">
            <a:noFill/>
          </a:ln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7200" cy="419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1" name="CustomShape 6"/>
          <p:cNvSpPr/>
          <p:nvPr/>
        </p:nvSpPr>
        <p:spPr>
          <a:xfrm>
            <a:off x="0" y="10155240"/>
            <a:ext cx="3265560" cy="5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0" name="CustomShape 43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3" name="CustomShape 50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6" name="CustomShape 62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3480" cy="3603240"/>
          </a:xfrm>
          <a:prstGeom prst="rect">
            <a:avLst/>
          </a:prstGeom>
          <a:ln w="0">
            <a:noFill/>
          </a:ln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368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9" name="CustomShape 56"/>
          <p:cNvSpPr/>
          <p:nvPr/>
        </p:nvSpPr>
        <p:spPr>
          <a:xfrm>
            <a:off x="0" y="10155240"/>
            <a:ext cx="3272040" cy="53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6040" cy="1256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6040" cy="1256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6040" cy="5360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6040" cy="5360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6040" cy="5360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180000"/>
            <a:ext cx="9709560" cy="12495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7560000" y="6840000"/>
            <a:ext cx="2509560" cy="52956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900000" y="6840000"/>
            <a:ext cx="6469560" cy="52956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4"/>
          <p:cNvSpPr/>
          <p:nvPr/>
        </p:nvSpPr>
        <p:spPr>
          <a:xfrm>
            <a:off x="180000" y="6840000"/>
            <a:ext cx="529560" cy="52956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3150000"/>
            <a:ext cx="9716040" cy="12560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60000" y="333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de Máquina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40000" y="4680000"/>
            <a:ext cx="9176040" cy="25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94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Como se envolver com I.A na graduação ?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0" name="CustomShape 95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1" name="CustomShape 96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2" name="CustomShape 97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Os professores do curso possuem pesquisas em variados tópicos com publicações no estado da arte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Facial: Biometria, Emoções, Idade e Genêro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de Vagas de Estacionamento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Multimodal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Manuscritos: OCR, Digitos, Palavras, Documentos Históricos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de Genêro Musical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Detecção de Fraude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Sistemas de Recomendação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Processamento de Linguagem Natural 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Processamento de Imagens Médicas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Projetos PIBIC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89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Ciêntificos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4" name="CustomShape 90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5" name="CustomShape 91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6" name="CustomShape 92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Facial: Biometria, Emoções, Idade e 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Genêro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720000" y="2340000"/>
            <a:ext cx="8309880" cy="408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64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Ciêntificos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9" name="CustomShape 65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0" name="CustomShape 66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1" name="CustomShape 68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de Vagas de Estacionamento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846360" y="2340000"/>
            <a:ext cx="7973640" cy="1220040"/>
          </a:xfrm>
          <a:prstGeom prst="rect">
            <a:avLst/>
          </a:prstGeom>
          <a:ln w="0">
            <a:noFill/>
          </a:ln>
        </p:spPr>
      </p:pic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2340000" y="3780000"/>
            <a:ext cx="4860000" cy="287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69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Ciêntificos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5" name="CustomShape 70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6" name="CustomShape 71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7" name="CustomShape 72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Reconhecimento de Manuscritos: OCR, Digitos, Palavras, Documentos Históricos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720000" y="2340000"/>
            <a:ext cx="7200000" cy="1224720"/>
          </a:xfrm>
          <a:prstGeom prst="rect">
            <a:avLst/>
          </a:prstGeom>
          <a:ln w="0">
            <a:noFill/>
          </a:ln>
        </p:spPr>
      </p:pic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1432440" y="3623400"/>
            <a:ext cx="3607560" cy="3036600"/>
          </a:xfrm>
          <a:prstGeom prst="rect">
            <a:avLst/>
          </a:prstGeom>
          <a:ln w="0">
            <a:noFill/>
          </a:ln>
        </p:spPr>
      </p:pic>
      <p:pic>
        <p:nvPicPr>
          <p:cNvPr id="240" name="" descr=""/>
          <p:cNvPicPr/>
          <p:nvPr/>
        </p:nvPicPr>
        <p:blipFill>
          <a:blip r:embed="rId3"/>
          <a:srcRect l="0" t="0" r="0" b="12497"/>
          <a:stretch/>
        </p:blipFill>
        <p:spPr>
          <a:xfrm>
            <a:off x="5940000" y="5400000"/>
            <a:ext cx="3542400" cy="125964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4"/>
          <a:stretch/>
        </p:blipFill>
        <p:spPr>
          <a:xfrm>
            <a:off x="5940000" y="3420000"/>
            <a:ext cx="3247560" cy="202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74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Ciêntificos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3" name="CustomShape 75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4" name="CustomShape 76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5" name="CustomShape 77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de Genêro Musical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</p:txBody>
      </p:sp>
      <p:pic>
        <p:nvPicPr>
          <p:cNvPr id="246" name="Google Shape;610;p28" descr=""/>
          <p:cNvPicPr/>
          <p:nvPr/>
        </p:nvPicPr>
        <p:blipFill>
          <a:blip r:embed="rId1"/>
          <a:stretch/>
        </p:blipFill>
        <p:spPr>
          <a:xfrm>
            <a:off x="1080000" y="2160000"/>
            <a:ext cx="8265600" cy="1800000"/>
          </a:xfrm>
          <a:prstGeom prst="rect">
            <a:avLst/>
          </a:prstGeom>
          <a:ln w="0">
            <a:noFill/>
          </a:ln>
        </p:spPr>
      </p:pic>
      <p:pic>
        <p:nvPicPr>
          <p:cNvPr id="247" name="Google Shape;611;p28" descr=""/>
          <p:cNvPicPr/>
          <p:nvPr/>
        </p:nvPicPr>
        <p:blipFill>
          <a:blip r:embed="rId2"/>
          <a:stretch/>
        </p:blipFill>
        <p:spPr>
          <a:xfrm>
            <a:off x="1080000" y="4113000"/>
            <a:ext cx="3387240" cy="2727000"/>
          </a:xfrm>
          <a:prstGeom prst="rect">
            <a:avLst/>
          </a:prstGeom>
          <a:ln w="0">
            <a:noFill/>
          </a:ln>
        </p:spPr>
      </p:pic>
      <p:pic>
        <p:nvPicPr>
          <p:cNvPr id="248" name="Google Shape;612;p28" descr=""/>
          <p:cNvPicPr/>
          <p:nvPr/>
        </p:nvPicPr>
        <p:blipFill>
          <a:blip r:embed="rId3"/>
          <a:stretch/>
        </p:blipFill>
        <p:spPr>
          <a:xfrm>
            <a:off x="5039280" y="4113000"/>
            <a:ext cx="4271760" cy="242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79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Artigos Ciêntificos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0" name="CustomShape 80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1" name="CustomShape 81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2" name="CustomShape 82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1869120" y="1620000"/>
            <a:ext cx="6590880" cy="1666440"/>
          </a:xfrm>
          <a:prstGeom prst="rect">
            <a:avLst/>
          </a:prstGeom>
          <a:ln w="0">
            <a:noFill/>
          </a:ln>
        </p:spPr>
      </p:pic>
      <p:pic>
        <p:nvPicPr>
          <p:cNvPr id="254" name="" descr=""/>
          <p:cNvPicPr/>
          <p:nvPr/>
        </p:nvPicPr>
        <p:blipFill>
          <a:blip r:embed="rId2"/>
          <a:stretch/>
        </p:blipFill>
        <p:spPr>
          <a:xfrm>
            <a:off x="180000" y="3280680"/>
            <a:ext cx="4935600" cy="3199320"/>
          </a:xfrm>
          <a:prstGeom prst="rect">
            <a:avLst/>
          </a:prstGeom>
          <a:ln w="0">
            <a:noFill/>
          </a:ln>
        </p:spPr>
      </p:pic>
      <p:pic>
        <p:nvPicPr>
          <p:cNvPr id="255" name="" descr=""/>
          <p:cNvPicPr/>
          <p:nvPr/>
        </p:nvPicPr>
        <p:blipFill>
          <a:blip r:embed="rId3"/>
          <a:stretch/>
        </p:blipFill>
        <p:spPr>
          <a:xfrm>
            <a:off x="5236200" y="4140000"/>
            <a:ext cx="4483800" cy="18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Bi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bli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ot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ec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as 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 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Fe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rr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m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en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ta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257" name="Imagem 110" descr=""/>
          <p:cNvPicPr/>
          <p:nvPr/>
        </p:nvPicPr>
        <p:blipFill>
          <a:blip r:embed="rId1"/>
          <a:stretch/>
        </p:blipFill>
        <p:spPr>
          <a:xfrm>
            <a:off x="2462400" y="1841040"/>
            <a:ext cx="5274360" cy="1998000"/>
          </a:xfrm>
          <a:prstGeom prst="rect">
            <a:avLst/>
          </a:prstGeom>
          <a:ln w="0">
            <a:noFill/>
          </a:ln>
        </p:spPr>
      </p:pic>
      <p:pic>
        <p:nvPicPr>
          <p:cNvPr id="258" name="Imagem 111" descr=""/>
          <p:cNvPicPr/>
          <p:nvPr/>
        </p:nvPicPr>
        <p:blipFill>
          <a:blip r:embed="rId2"/>
          <a:stretch/>
        </p:blipFill>
        <p:spPr>
          <a:xfrm>
            <a:off x="2834640" y="4140000"/>
            <a:ext cx="4152600" cy="1991160"/>
          </a:xfrm>
          <a:prstGeom prst="rect">
            <a:avLst/>
          </a:prstGeom>
          <a:ln w="0">
            <a:noFill/>
          </a:ln>
        </p:spPr>
      </p:pic>
      <p:sp>
        <p:nvSpPr>
          <p:cNvPr id="259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dizad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Máqui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 -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Prof.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André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Hoch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29"/>
          <p:cNvSpPr/>
          <p:nvPr/>
        </p:nvSpPr>
        <p:spPr>
          <a:xfrm>
            <a:off x="360000" y="333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Conceitos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2" name="CustomShape 30"/>
          <p:cNvSpPr/>
          <p:nvPr/>
        </p:nvSpPr>
        <p:spPr>
          <a:xfrm>
            <a:off x="540000" y="4680000"/>
            <a:ext cx="9176040" cy="25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7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4" name="CustomShape 8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65" name="CustomShape 9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6" name="CustomShape 15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1944000" y="1582200"/>
            <a:ext cx="6300000" cy="522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de Máquina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450000" y="182088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476000" y="1834920"/>
            <a:ext cx="7041600" cy="47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Apresentação do Professor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que esperar da disciplina?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Introdução a Aprendizagem de Máquina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Conceitos Básicos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6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de Máquina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75" name="CustomShape 17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76" name="CustomShape 18"/>
          <p:cNvSpPr/>
          <p:nvPr/>
        </p:nvSpPr>
        <p:spPr>
          <a:xfrm>
            <a:off x="450000" y="182088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Abordagem Tradicional (~1950 … ~2010)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Deep Learning (~2010 …. Hoje)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77" name="Imagem 3" descr=""/>
          <p:cNvPicPr/>
          <p:nvPr/>
        </p:nvPicPr>
        <p:blipFill>
          <a:blip r:embed="rId1"/>
          <a:stretch/>
        </p:blipFill>
        <p:spPr>
          <a:xfrm>
            <a:off x="1189440" y="2501640"/>
            <a:ext cx="7701480" cy="1436760"/>
          </a:xfrm>
          <a:prstGeom prst="rect">
            <a:avLst/>
          </a:prstGeom>
          <a:ln w="0">
            <a:noFill/>
          </a:ln>
        </p:spPr>
      </p:pic>
      <p:pic>
        <p:nvPicPr>
          <p:cNvPr id="278" name="Imagem 4" descr=""/>
          <p:cNvPicPr/>
          <p:nvPr/>
        </p:nvPicPr>
        <p:blipFill>
          <a:blip r:embed="rId2"/>
          <a:stretch/>
        </p:blipFill>
        <p:spPr>
          <a:xfrm>
            <a:off x="1189440" y="4834440"/>
            <a:ext cx="7701480" cy="1436760"/>
          </a:xfrm>
          <a:prstGeom prst="rect">
            <a:avLst/>
          </a:prstGeom>
          <a:ln w="0">
            <a:noFill/>
          </a:ln>
        </p:spPr>
      </p:pic>
      <p:sp>
        <p:nvSpPr>
          <p:cNvPr id="279" name="CustomShape 19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0" name="CustomShape 20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22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de Máquina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82" name="CustomShape 23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83" name="CustomShape 24"/>
          <p:cNvSpPr/>
          <p:nvPr/>
        </p:nvSpPr>
        <p:spPr>
          <a:xfrm>
            <a:off x="450000" y="182088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84" name="CustomShape 25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5" name="CustomShape 26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286" name=""/>
          <p:cNvGrpSpPr/>
          <p:nvPr/>
        </p:nvGrpSpPr>
        <p:grpSpPr>
          <a:xfrm>
            <a:off x="2906280" y="1800000"/>
            <a:ext cx="5733720" cy="4667040"/>
            <a:chOff x="2906280" y="1800000"/>
            <a:chExt cx="5733720" cy="4667040"/>
          </a:xfrm>
        </p:grpSpPr>
        <p:pic>
          <p:nvPicPr>
            <p:cNvPr id="287" name="" descr=""/>
            <p:cNvPicPr/>
            <p:nvPr/>
          </p:nvPicPr>
          <p:blipFill>
            <a:blip r:embed="rId1"/>
            <a:stretch/>
          </p:blipFill>
          <p:spPr>
            <a:xfrm>
              <a:off x="2906280" y="1800000"/>
              <a:ext cx="5733720" cy="4667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8" name=""/>
            <p:cNvSpPr txBox="1"/>
            <p:nvPr/>
          </p:nvSpPr>
          <p:spPr>
            <a:xfrm>
              <a:off x="7200000" y="4560120"/>
              <a:ext cx="1233720" cy="11998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rIns="90000" tIns="45000" bIns="45000" anchor="t">
              <a:noAutofit/>
            </a:bodyPr>
            <a:p>
              <a:r>
                <a:rPr b="1" lang="pt-BR" sz="1200" spc="-1" strike="noStrike">
                  <a:solidFill>
                    <a:srgbClr val="ffffff"/>
                  </a:solidFill>
                  <a:latin typeface="Arial"/>
                </a:rPr>
                <a:t>Maths &amp; </a:t>
              </a:r>
              <a:r>
                <a:rPr b="1" lang="pt-BR" sz="1200" spc="-1" strike="noStrike">
                  <a:solidFill>
                    <a:srgbClr val="ffffff"/>
                  </a:solidFill>
                  <a:latin typeface="Arial"/>
                </a:rPr>
                <a:t>Statistic</a:t>
              </a:r>
              <a:r>
                <a:rPr b="1" lang="pt-BR" sz="1200" spc="-1" strike="noStrike">
                  <a:solidFill>
                    <a:srgbClr val="ffffff"/>
                  </a:solidFill>
                  <a:latin typeface="Arial"/>
                </a:rPr>
                <a:t>s</a:t>
              </a:r>
              <a:endParaRPr b="1" lang="pt-BR" sz="1200" spc="-1" strike="noStrike">
                <a:solidFill>
                  <a:srgbClr val="ffffff"/>
                </a:solidFill>
                <a:latin typeface="Arial"/>
              </a:endParaRPr>
            </a:p>
            <a:p>
              <a:endParaRPr b="1" lang="pt-BR" sz="900" spc="-1" strike="noStrike">
                <a:solidFill>
                  <a:srgbClr val="ffffff"/>
                </a:solidFill>
                <a:latin typeface="Arial"/>
              </a:endParaRPr>
            </a:p>
            <a:p>
              <a:r>
                <a:rPr b="1" lang="pt-BR" sz="1200" spc="-1" strike="noStrike">
                  <a:solidFill>
                    <a:srgbClr val="ffffff"/>
                  </a:solidFill>
                  <a:latin typeface="Arial"/>
                </a:rPr>
                <a:t>Data </a:t>
              </a:r>
              <a:r>
                <a:rPr b="1" lang="pt-BR" sz="1200" spc="-1" strike="noStrike">
                  <a:solidFill>
                    <a:srgbClr val="ffffff"/>
                  </a:solidFill>
                  <a:latin typeface="Arial"/>
                </a:rPr>
                <a:t>Visualiz</a:t>
              </a:r>
              <a:r>
                <a:rPr b="1" lang="pt-BR" sz="1200" spc="-1" strike="noStrike">
                  <a:solidFill>
                    <a:srgbClr val="ffffff"/>
                  </a:solidFill>
                  <a:latin typeface="Arial"/>
                </a:rPr>
                <a:t>ation</a:t>
              </a:r>
              <a:endParaRPr b="1" lang="pt-BR" sz="1200" spc="-1" strike="noStrike">
                <a:solidFill>
                  <a:srgbClr val="ffffff"/>
                </a:solidFill>
                <a:latin typeface="Arial"/>
              </a:endParaRPr>
            </a:p>
            <a:p>
              <a:endParaRPr b="1" lang="pt-BR" sz="900" spc="-1" strike="noStrike">
                <a:solidFill>
                  <a:srgbClr val="ffffff"/>
                </a:solidFill>
                <a:latin typeface="Arial"/>
              </a:endParaRPr>
            </a:p>
            <a:p>
              <a:r>
                <a:rPr b="1" lang="pt-BR" sz="1200" spc="-1" strike="noStrike">
                  <a:solidFill>
                    <a:srgbClr val="ffffff"/>
                  </a:solidFill>
                  <a:latin typeface="Arial"/>
                </a:rPr>
                <a:t>EDA</a:t>
              </a:r>
              <a:endParaRPr b="1" lang="pt-BR" sz="12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89" name="CustomShape 28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Temas Emergentes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Deep Learning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Big Data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Data Science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84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Q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ua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nd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us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ar 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?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91" name="CustomShape 85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92" name="CustomShape 86"/>
          <p:cNvSpPr/>
          <p:nvPr/>
        </p:nvSpPr>
        <p:spPr>
          <a:xfrm>
            <a:off x="450000" y="182088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293" name="CustomShape 87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dizad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Máqui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 -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Prof.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André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Hoch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4" name="CustomShape 88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5" name="CustomShape 99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ç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ã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ã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é 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 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á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el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ol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u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ç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ã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ã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 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é 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ís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ti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1260000" y="2736000"/>
            <a:ext cx="7560000" cy="393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0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Representação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98" name="CustomShape 102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99" name="CustomShape 103"/>
          <p:cNvSpPr/>
          <p:nvPr/>
        </p:nvSpPr>
        <p:spPr>
          <a:xfrm>
            <a:off x="450000" y="182088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00" name="CustomShape 104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1" name="CustomShape 105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2" name="CustomShape 106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1"/>
          <a:srcRect l="0" t="0" r="0" b="9125"/>
          <a:stretch/>
        </p:blipFill>
        <p:spPr>
          <a:xfrm>
            <a:off x="293400" y="2714040"/>
            <a:ext cx="2586600" cy="26859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04" name=""/>
          <p:cNvGraphicFramePr/>
          <p:nvPr/>
        </p:nvGraphicFramePr>
        <p:xfrm>
          <a:off x="3145320" y="1842840"/>
          <a:ext cx="4713120" cy="2804040"/>
        </p:xfrm>
        <a:graphic>
          <a:graphicData uri="http://schemas.openxmlformats.org/drawingml/2006/table">
            <a:tbl>
              <a:tblPr/>
              <a:tblGrid>
                <a:gridCol w="789840"/>
                <a:gridCol w="886680"/>
                <a:gridCol w="1183320"/>
                <a:gridCol w="1141560"/>
                <a:gridCol w="1144800"/>
                <a:gridCol w="1327680"/>
              </a:tblGrid>
              <a:tr h="-84024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Tam</a:t>
                      </a:r>
                      <a:endParaRPr b="1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Pelo</a:t>
                      </a:r>
                      <a:endParaRPr b="1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Cor</a:t>
                      </a:r>
                      <a:endParaRPr b="1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Orelha</a:t>
                      </a:r>
                      <a:endParaRPr b="1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Focinho</a:t>
                      </a:r>
                      <a:endParaRPr b="1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Raça</a:t>
                      </a:r>
                      <a:endParaRPr b="1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G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Branco/Cinza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Husky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Branco/Preta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Caída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Achatado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Pug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Caramelo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Chihuahua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M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Branco/Caramelo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Caída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Beagle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Longa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Preta/Caramelo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Yorkshire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G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Longa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Caramelo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Pastor Alemão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4160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G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Branco/Caramelo/Preta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Caída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Labrador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52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es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en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ta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çã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06" name="CustomShape 153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07" name="CustomShape 154"/>
          <p:cNvSpPr/>
          <p:nvPr/>
        </p:nvSpPr>
        <p:spPr>
          <a:xfrm>
            <a:off x="450000" y="182088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08" name="CustomShape 155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9" name="CustomShape 156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0" name="CustomShape 157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Terminologias Básicas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graphicFrame>
        <p:nvGraphicFramePr>
          <p:cNvPr id="311" name=""/>
          <p:cNvGraphicFramePr/>
          <p:nvPr/>
        </p:nvGraphicFramePr>
        <p:xfrm>
          <a:off x="2165040" y="3852000"/>
          <a:ext cx="4713120" cy="2804040"/>
        </p:xfrm>
        <a:graphic>
          <a:graphicData uri="http://schemas.openxmlformats.org/drawingml/2006/table">
            <a:tbl>
              <a:tblPr/>
              <a:tblGrid>
                <a:gridCol w="789840"/>
                <a:gridCol w="886680"/>
                <a:gridCol w="1740240"/>
                <a:gridCol w="1212120"/>
                <a:gridCol w="1414440"/>
                <a:gridCol w="933120"/>
              </a:tblGrid>
              <a:tr h="-84024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Tam</a:t>
                      </a:r>
                      <a:endParaRPr b="1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Pelo</a:t>
                      </a:r>
                      <a:endParaRPr b="1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Cor</a:t>
                      </a:r>
                      <a:endParaRPr b="1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Orelh</a:t>
                      </a:r>
                      <a:r>
                        <a:rPr b="1" lang="pt-BR" sz="1800" spc="-1" strike="noStrike">
                          <a:latin typeface="Arial"/>
                        </a:rPr>
                        <a:t>a</a:t>
                      </a:r>
                      <a:endParaRPr b="1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Foci</a:t>
                      </a:r>
                      <a:r>
                        <a:rPr b="1" lang="pt-BR" sz="1800" spc="-1" strike="noStrike">
                          <a:latin typeface="Arial"/>
                        </a:rPr>
                        <a:t>nho</a:t>
                      </a:r>
                      <a:endParaRPr b="1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1" lang="pt-BR" sz="1800" spc="-1" strike="noStrike">
                          <a:latin typeface="Arial"/>
                        </a:rPr>
                        <a:t>Raça</a:t>
                      </a:r>
                      <a:endParaRPr b="1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83640"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G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Curta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Branc</a:t>
                      </a:r>
                      <a:r>
                        <a:rPr b="0" lang="pt-BR" sz="1800" spc="-1" strike="noStrike">
                          <a:latin typeface="Arial"/>
                        </a:rPr>
                        <a:t>o/</a:t>
                      </a:r>
                      <a:r>
                        <a:rPr b="0" lang="pt-BR" sz="1800" spc="-1" strike="noStrike">
                          <a:latin typeface="Arial"/>
                        </a:rPr>
                        <a:t>Cinza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Pontu</a:t>
                      </a:r>
                      <a:r>
                        <a:rPr b="0" lang="pt-BR" sz="1800" spc="-1" strike="noStrike">
                          <a:latin typeface="Arial"/>
                        </a:rPr>
                        <a:t>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Norm</a:t>
                      </a:r>
                      <a:r>
                        <a:rPr b="0" lang="pt-BR" sz="1800" spc="-1" strike="noStrike">
                          <a:latin typeface="Arial"/>
                        </a:rPr>
                        <a:t>al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buNone/>
                      </a:pPr>
                      <a:r>
                        <a:rPr b="0" lang="pt-BR" sz="1800" spc="-1" strike="noStrike">
                          <a:latin typeface="Arial"/>
                        </a:rPr>
                        <a:t>Husk</a:t>
                      </a:r>
                      <a:r>
                        <a:rPr b="0" lang="pt-BR" sz="1800" spc="-1" strike="noStrike">
                          <a:latin typeface="Arial"/>
                        </a:rPr>
                        <a:t>y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12" name=""/>
          <p:cNvSpPr/>
          <p:nvPr/>
        </p:nvSpPr>
        <p:spPr>
          <a:xfrm flipV="1" rot="5430600">
            <a:off x="5122080" y="909000"/>
            <a:ext cx="179280" cy="558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166"/>
                </a:lnTo>
                <a:cubicBezTo>
                  <a:pt x="10800" y="10066"/>
                  <a:pt x="5400" y="10966"/>
                  <a:pt x="0" y="10966"/>
                </a:cubicBezTo>
                <a:cubicBezTo>
                  <a:pt x="5400" y="10966"/>
                  <a:pt x="10800" y="11866"/>
                  <a:pt x="10800" y="12766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"/>
          <p:cNvSpPr/>
          <p:nvPr/>
        </p:nvSpPr>
        <p:spPr>
          <a:xfrm flipV="1" rot="5430600">
            <a:off x="8620200" y="3330720"/>
            <a:ext cx="179280" cy="74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166"/>
                </a:lnTo>
                <a:cubicBezTo>
                  <a:pt x="10800" y="10066"/>
                  <a:pt x="5400" y="10966"/>
                  <a:pt x="0" y="10966"/>
                </a:cubicBezTo>
                <a:cubicBezTo>
                  <a:pt x="5400" y="10966"/>
                  <a:pt x="10800" y="11866"/>
                  <a:pt x="10800" y="12766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"/>
          <p:cNvSpPr/>
          <p:nvPr/>
        </p:nvSpPr>
        <p:spPr>
          <a:xfrm flipV="1" rot="16222800">
            <a:off x="5571360" y="1576080"/>
            <a:ext cx="179280" cy="684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166"/>
                </a:lnTo>
                <a:cubicBezTo>
                  <a:pt x="10800" y="10066"/>
                  <a:pt x="5400" y="10966"/>
                  <a:pt x="0" y="10966"/>
                </a:cubicBezTo>
                <a:cubicBezTo>
                  <a:pt x="5400" y="10966"/>
                  <a:pt x="10800" y="11866"/>
                  <a:pt x="10800" y="12766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"/>
          <p:cNvSpPr txBox="1"/>
          <p:nvPr/>
        </p:nvSpPr>
        <p:spPr>
          <a:xfrm>
            <a:off x="4123800" y="3240000"/>
            <a:ext cx="2617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Arial"/>
              </a:rPr>
              <a:t>Vetor </a:t>
            </a:r>
            <a:r>
              <a:rPr b="0" lang="pt-BR" sz="1800" spc="-1" strike="noStrike">
                <a:latin typeface="Arial"/>
              </a:rPr>
              <a:t>de </a:t>
            </a:r>
            <a:r>
              <a:rPr b="0" lang="pt-BR" sz="1800" spc="-1" strike="noStrike">
                <a:latin typeface="Arial"/>
              </a:rPr>
              <a:t>Carac</a:t>
            </a:r>
            <a:r>
              <a:rPr b="0" lang="pt-BR" sz="1800" spc="-1" strike="noStrike">
                <a:latin typeface="Arial"/>
              </a:rPr>
              <a:t>terísti</a:t>
            </a:r>
            <a:r>
              <a:rPr b="0" lang="pt-BR" sz="1800" spc="-1" strike="noStrike">
                <a:latin typeface="Arial"/>
              </a:rPr>
              <a:t>cas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6" name=""/>
          <p:cNvSpPr txBox="1"/>
          <p:nvPr/>
        </p:nvSpPr>
        <p:spPr>
          <a:xfrm>
            <a:off x="8302680" y="3276000"/>
            <a:ext cx="877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Arial"/>
              </a:rPr>
              <a:t>Classe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7" name=""/>
          <p:cNvSpPr txBox="1"/>
          <p:nvPr/>
        </p:nvSpPr>
        <p:spPr>
          <a:xfrm>
            <a:off x="4425480" y="5076000"/>
            <a:ext cx="21358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800" spc="-1" strike="noStrike">
                <a:latin typeface="Arial"/>
              </a:rPr>
              <a:t>Amostra / Instância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8" name=""/>
          <p:cNvSpPr/>
          <p:nvPr/>
        </p:nvSpPr>
        <p:spPr>
          <a:xfrm>
            <a:off x="1701360" y="4342320"/>
            <a:ext cx="360000" cy="18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19" name="" descr=""/>
          <p:cNvPicPr/>
          <p:nvPr/>
        </p:nvPicPr>
        <p:blipFill>
          <a:blip r:embed="rId1"/>
          <a:srcRect l="2561" t="11677" r="69577" b="63944"/>
          <a:stretch/>
        </p:blipFill>
        <p:spPr>
          <a:xfrm>
            <a:off x="711360" y="3802320"/>
            <a:ext cx="1080000" cy="10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32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Tipos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21" name="CustomShape 33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22" name="CustomShape 34"/>
          <p:cNvSpPr/>
          <p:nvPr/>
        </p:nvSpPr>
        <p:spPr>
          <a:xfrm>
            <a:off x="450000" y="182088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23" name="CustomShape 35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4" name="CustomShape 36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5" name="CustomShape 37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900000" y="1980000"/>
            <a:ext cx="8096040" cy="436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29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Supervisionado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28" name="CustomShape 130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29" name="CustomShape 131"/>
          <p:cNvSpPr/>
          <p:nvPr/>
        </p:nvSpPr>
        <p:spPr>
          <a:xfrm>
            <a:off x="450000" y="182088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30" name="CustomShape 13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1" name="CustomShape 13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2" name="CustomShape 134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Dados Anotados 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 do Modelo Preditivo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ou Regressão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grpSp>
        <p:nvGrpSpPr>
          <p:cNvPr id="333" name=""/>
          <p:cNvGrpSpPr/>
          <p:nvPr/>
        </p:nvGrpSpPr>
        <p:grpSpPr>
          <a:xfrm>
            <a:off x="548640" y="2935440"/>
            <a:ext cx="5769000" cy="3184560"/>
            <a:chOff x="548640" y="2935440"/>
            <a:chExt cx="5769000" cy="3184560"/>
          </a:xfrm>
        </p:grpSpPr>
        <p:pic>
          <p:nvPicPr>
            <p:cNvPr id="334" name="" descr=""/>
            <p:cNvPicPr/>
            <p:nvPr/>
          </p:nvPicPr>
          <p:blipFill>
            <a:blip r:embed="rId1"/>
            <a:stretch/>
          </p:blipFill>
          <p:spPr>
            <a:xfrm>
              <a:off x="556920" y="2935440"/>
              <a:ext cx="5760720" cy="2492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5" name=""/>
            <p:cNvSpPr txBox="1"/>
            <p:nvPr/>
          </p:nvSpPr>
          <p:spPr>
            <a:xfrm>
              <a:off x="548640" y="4530600"/>
              <a:ext cx="1528560" cy="67896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rIns="90000" tIns="45000" bIns="45000" anchor="t">
              <a:noAutofit/>
            </a:bodyPr>
            <a:p>
              <a:r>
                <a:rPr b="0" lang="pt-BR" sz="1800" spc="-1" strike="noStrike">
                  <a:latin typeface="Arial"/>
                </a:rPr>
                <a:t>Base </a:t>
              </a:r>
              <a:r>
                <a:rPr b="0" lang="pt-BR" sz="1800" spc="-1" strike="noStrike">
                  <a:latin typeface="Arial"/>
                </a:rPr>
                <a:t>Anota</a:t>
              </a:r>
              <a:r>
                <a:rPr b="0" lang="pt-BR" sz="1800" spc="-1" strike="noStrike">
                  <a:latin typeface="Arial"/>
                </a:rPr>
                <a:t>da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36" name=""/>
            <p:cNvSpPr txBox="1"/>
            <p:nvPr/>
          </p:nvSpPr>
          <p:spPr>
            <a:xfrm>
              <a:off x="2130840" y="5441040"/>
              <a:ext cx="1866600" cy="67896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rIns="90000" tIns="45000" bIns="45000" anchor="t">
              <a:noAutofit/>
            </a:bodyPr>
            <a:p>
              <a:r>
                <a:rPr b="0" lang="pt-BR" sz="1800" spc="-1" strike="noStrike">
                  <a:latin typeface="Arial"/>
                </a:rPr>
                <a:t>Amostra de Teste</a:t>
              </a:r>
              <a:endParaRPr b="0" lang="pt-BR" sz="1800" spc="-1" strike="noStrike">
                <a:latin typeface="Arial"/>
              </a:endParaRPr>
            </a:p>
          </p:txBody>
        </p:sp>
      </p:grpSp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5760360" y="4320000"/>
            <a:ext cx="3971520" cy="225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08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nd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iz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ad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N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ão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-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Su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pe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rvi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si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on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ad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39" name="CustomShape 109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40" name="CustomShape 110"/>
          <p:cNvSpPr/>
          <p:nvPr/>
        </p:nvSpPr>
        <p:spPr>
          <a:xfrm>
            <a:off x="450000" y="182088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41" name="CustomShape 111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dizad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Máqui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 -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Prof.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André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Hoch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2" name="CustomShape 112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3" name="CustomShape 113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Dados Não Anotados 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 do Modelo Preditivo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Agrupamento (Clustering)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grpSp>
        <p:nvGrpSpPr>
          <p:cNvPr id="344" name=""/>
          <p:cNvGrpSpPr/>
          <p:nvPr/>
        </p:nvGrpSpPr>
        <p:grpSpPr>
          <a:xfrm>
            <a:off x="548280" y="2935440"/>
            <a:ext cx="5769000" cy="3184560"/>
            <a:chOff x="548280" y="2935440"/>
            <a:chExt cx="5769000" cy="3184560"/>
          </a:xfrm>
        </p:grpSpPr>
        <p:pic>
          <p:nvPicPr>
            <p:cNvPr id="345" name="" descr=""/>
            <p:cNvPicPr/>
            <p:nvPr/>
          </p:nvPicPr>
          <p:blipFill>
            <a:blip r:embed="rId1"/>
            <a:stretch/>
          </p:blipFill>
          <p:spPr>
            <a:xfrm>
              <a:off x="556560" y="2935440"/>
              <a:ext cx="5760720" cy="2492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6" name=""/>
            <p:cNvSpPr txBox="1"/>
            <p:nvPr/>
          </p:nvSpPr>
          <p:spPr>
            <a:xfrm>
              <a:off x="548280" y="4530600"/>
              <a:ext cx="1528560" cy="67896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rIns="90000" tIns="45000" bIns="45000" anchor="t">
              <a:noAutofit/>
            </a:bodyPr>
            <a:p>
              <a:r>
                <a:rPr b="0" lang="pt-BR" sz="1800" spc="-1" strike="noStrike">
                  <a:latin typeface="Arial"/>
                </a:rPr>
                <a:t>Base </a:t>
              </a:r>
              <a:r>
                <a:rPr b="0" lang="pt-BR" sz="1800" spc="-1" strike="noStrike">
                  <a:latin typeface="Arial"/>
                </a:rPr>
                <a:t>Não </a:t>
              </a:r>
              <a:r>
                <a:rPr b="0" lang="pt-BR" sz="1800" spc="-1" strike="noStrike">
                  <a:latin typeface="Arial"/>
                </a:rPr>
                <a:t>Anota</a:t>
              </a:r>
              <a:r>
                <a:rPr b="0" lang="pt-BR" sz="1800" spc="-1" strike="noStrike">
                  <a:latin typeface="Arial"/>
                </a:rPr>
                <a:t>da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47" name=""/>
            <p:cNvSpPr txBox="1"/>
            <p:nvPr/>
          </p:nvSpPr>
          <p:spPr>
            <a:xfrm>
              <a:off x="2130480" y="5441040"/>
              <a:ext cx="1866600" cy="67896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rIns="90000" tIns="45000" bIns="45000" anchor="t">
              <a:noAutofit/>
            </a:bodyPr>
            <a:p>
              <a:r>
                <a:rPr b="0" lang="pt-BR" sz="1800" spc="-1" strike="noStrike">
                  <a:latin typeface="Arial"/>
                </a:rPr>
                <a:t>Amos</a:t>
              </a:r>
              <a:r>
                <a:rPr b="0" lang="pt-BR" sz="1800" spc="-1" strike="noStrike">
                  <a:latin typeface="Arial"/>
                </a:rPr>
                <a:t>tra de </a:t>
              </a:r>
              <a:r>
                <a:rPr b="0" lang="pt-BR" sz="1800" spc="-1" strike="noStrike">
                  <a:latin typeface="Arial"/>
                </a:rPr>
                <a:t>Teste</a:t>
              </a:r>
              <a:endParaRPr b="0" lang="pt-BR" sz="1800" spc="-1" strike="noStrike">
                <a:latin typeface="Arial"/>
              </a:endParaRPr>
            </a:p>
          </p:txBody>
        </p:sp>
      </p:grpSp>
      <p:pic>
        <p:nvPicPr>
          <p:cNvPr id="348" name="" descr=""/>
          <p:cNvPicPr/>
          <p:nvPr/>
        </p:nvPicPr>
        <p:blipFill>
          <a:blip r:embed="rId2"/>
          <a:stretch/>
        </p:blipFill>
        <p:spPr>
          <a:xfrm>
            <a:off x="611280" y="3132000"/>
            <a:ext cx="1332720" cy="1237680"/>
          </a:xfrm>
          <a:prstGeom prst="rect">
            <a:avLst/>
          </a:prstGeom>
          <a:ln w="0">
            <a:noFill/>
          </a:ln>
        </p:spPr>
      </p:pic>
      <p:pic>
        <p:nvPicPr>
          <p:cNvPr id="349" name="" descr=""/>
          <p:cNvPicPr/>
          <p:nvPr/>
        </p:nvPicPr>
        <p:blipFill>
          <a:blip r:embed="rId3"/>
          <a:stretch/>
        </p:blipFill>
        <p:spPr>
          <a:xfrm>
            <a:off x="5729400" y="4090680"/>
            <a:ext cx="3990600" cy="220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15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Aprendizado por Reforço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51" name="CustomShape 116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52" name="CustomShape 117"/>
          <p:cNvSpPr/>
          <p:nvPr/>
        </p:nvSpPr>
        <p:spPr>
          <a:xfrm>
            <a:off x="450000" y="182088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53" name="CustomShape 118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dizad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Máqui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 -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Prof.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André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Hoch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4" name="CustomShape 119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55" name="CustomShape 120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ã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ç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ã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1"/>
          <a:srcRect l="0" t="27490" r="0" b="6519"/>
          <a:stretch/>
        </p:blipFill>
        <p:spPr>
          <a:xfrm>
            <a:off x="986760" y="2988000"/>
            <a:ext cx="8160840" cy="32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36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Lets Code!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	</a:t>
            </a: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	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58" name="CustomShape 137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59" name="CustomShape 138"/>
          <p:cNvSpPr/>
          <p:nvPr/>
        </p:nvSpPr>
        <p:spPr>
          <a:xfrm>
            <a:off x="450000" y="182088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360" name="CustomShape 139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1" name="CustomShape 140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62" name="CustomShape 141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No tutorial abaixo, vamos implementar um modelo utilizando o Scikit-Learn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0"/>
          <p:cNvSpPr/>
          <p:nvPr/>
        </p:nvSpPr>
        <p:spPr>
          <a:xfrm>
            <a:off x="360000" y="360000"/>
            <a:ext cx="9349560" cy="88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Prof. André Gustavo Hochuli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75" name="CustomShape 11"/>
          <p:cNvSpPr/>
          <p:nvPr/>
        </p:nvSpPr>
        <p:spPr>
          <a:xfrm>
            <a:off x="360000" y="1627920"/>
            <a:ext cx="9169560" cy="466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Formação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Ciência da Computação [2004, PUCPR]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Mestre [2007, PPGIA/PUCPR]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Doutor [2018, PPGINF/UFPR]</a:t>
            </a:r>
            <a:endParaRPr b="0" lang="pt-BR" sz="1300" spc="-1" strike="noStrike">
              <a:latin typeface="Arial"/>
            </a:endParaRPr>
          </a:p>
          <a:p>
            <a:pPr lvl="1" marL="5014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Experiência Profissional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P&amp;D em Visão Computacional [2008-2013]</a:t>
            </a:r>
            <a:endParaRPr b="0" lang="pt-BR" sz="1300" spc="-1" strike="noStrike">
              <a:latin typeface="Arial"/>
            </a:endParaRPr>
          </a:p>
          <a:p>
            <a:pPr lvl="2" marL="95868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Professor Universitário [2014 – Atual]</a:t>
            </a:r>
            <a:endParaRPr b="0" lang="pt-BR" sz="1300" spc="-1" strike="noStrike">
              <a:latin typeface="Arial"/>
            </a:endParaRPr>
          </a:p>
          <a:p>
            <a:pPr lvl="3" marL="4572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Linhas de Pesquisa</a:t>
            </a:r>
            <a:endParaRPr b="0" lang="pt-BR" sz="1300" spc="-1" strike="noStrike">
              <a:latin typeface="Arial"/>
            </a:endParaRPr>
          </a:p>
          <a:p>
            <a:pPr lvl="4" marL="914400" indent="-27828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pt-BR" sz="13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 e Reconhecimento de Padrões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176" name="CustomShape 12"/>
          <p:cNvSpPr/>
          <p:nvPr/>
        </p:nvSpPr>
        <p:spPr>
          <a:xfrm>
            <a:off x="7560000" y="3216960"/>
            <a:ext cx="1503720" cy="89748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Hobbies</a:t>
            </a:r>
            <a:r>
              <a:rPr b="0" lang="pt-BR" sz="14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Aviação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Futebol</a:t>
            </a:r>
            <a:endParaRPr b="0" lang="pt-BR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1100" spc="-1" strike="noStrike">
                <a:solidFill>
                  <a:srgbClr val="000000"/>
                </a:solidFill>
                <a:latin typeface="Latin Modern Sans"/>
                <a:ea typeface="DejaVu Sans"/>
              </a:rPr>
              <a:t>Tecnologia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177" name="Picture 3" descr=""/>
          <p:cNvPicPr/>
          <p:nvPr/>
        </p:nvPicPr>
        <p:blipFill>
          <a:blip r:embed="rId1"/>
          <a:stretch/>
        </p:blipFill>
        <p:spPr>
          <a:xfrm>
            <a:off x="7560000" y="1620000"/>
            <a:ext cx="1503720" cy="1594440"/>
          </a:xfrm>
          <a:prstGeom prst="rect">
            <a:avLst/>
          </a:prstGeom>
          <a:ln w="0">
            <a:noFill/>
          </a:ln>
        </p:spPr>
      </p:pic>
      <p:sp>
        <p:nvSpPr>
          <p:cNvPr id="178" name="CustomShape 13"/>
          <p:cNvSpPr/>
          <p:nvPr/>
        </p:nvSpPr>
        <p:spPr>
          <a:xfrm>
            <a:off x="897120" y="6886080"/>
            <a:ext cx="64368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9" name="CustomShape 14"/>
          <p:cNvSpPr/>
          <p:nvPr/>
        </p:nvSpPr>
        <p:spPr>
          <a:xfrm>
            <a:off x="7608600" y="6886080"/>
            <a:ext cx="227484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Tópico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900000" y="4682520"/>
            <a:ext cx="4114440" cy="2010960"/>
          </a:xfrm>
          <a:prstGeom prst="rect">
            <a:avLst/>
          </a:prstGeom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3"/>
          <a:srcRect l="0" t="-976" r="0" b="3268"/>
          <a:stretch/>
        </p:blipFill>
        <p:spPr>
          <a:xfrm>
            <a:off x="5220000" y="4572000"/>
            <a:ext cx="4858200" cy="215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 que esperar da disciplina ?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Aprendizagem de Máquina</a:t>
            </a: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Conceitos, Definições, Modelos, Aplicações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Técnicas do Estado da Arte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Desafios encontrados no cotidiano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Aulas teóricas e práticas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Conteúdo incremental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Trabalhos práticos e Provas Teóricas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Espaço para o estudante debater e trazer problemas/dúvidas</a:t>
            </a: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0" name=""/>
          <p:cNvSpPr txBox="1"/>
          <p:nvPr/>
        </p:nvSpPr>
        <p:spPr>
          <a:xfrm>
            <a:off x="471960" y="1800000"/>
            <a:ext cx="9248040" cy="48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“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Tópic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o da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Ciênc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ia da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Comp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utaçã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o cujo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objeti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vo é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desen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volve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r 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soluç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ões 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tecn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ológi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cas 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que 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simul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am o 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racio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cínio 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hum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ano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,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ou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seja,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a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inteli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gênci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a que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é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carac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terísti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ca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dos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seres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huma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nos.”</a:t>
            </a:r>
            <a:endParaRPr b="0" lang="pt-BR" sz="16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”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Máq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uinas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pode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m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pensa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r?” - 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Alan 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Turin</a:t>
            </a:r>
            <a:r>
              <a:rPr b="1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g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(1950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)</a:t>
            </a:r>
            <a:endParaRPr b="0" lang="pt-BR" sz="16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endParaRPr b="0" lang="pt-BR" sz="1800" spc="-1" strike="noStrike">
              <a:latin typeface="Arial"/>
            </a:endParaRPr>
          </a:p>
          <a:p>
            <a:endParaRPr b="0" lang="pt-BR" sz="1600" spc="-1" strike="noStrike">
              <a:latin typeface="Arial"/>
            </a:endParaRPr>
          </a:p>
          <a:p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IA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passa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a ser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consi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derad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a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ciênci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a em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1956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(Dart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mout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h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Colle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ge, </a:t>
            </a:r>
            <a:r>
              <a:rPr b="0" lang="pt-BR" sz="1600" spc="-1" strike="noStrike">
                <a:solidFill>
                  <a:srgbClr val="000000"/>
                </a:solidFill>
                <a:latin typeface="Calibri"/>
                <a:ea typeface="Calibri"/>
              </a:rPr>
              <a:t>USA). </a:t>
            </a:r>
            <a:endParaRPr b="0" lang="pt-BR" sz="16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1620000" y="3420000"/>
            <a:ext cx="3751920" cy="244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39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3" name="CustomShape 40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4" name="CustomShape 41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5" name="CustomShape 42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340920" y="2160000"/>
            <a:ext cx="4699080" cy="443232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5220000" y="2700000"/>
            <a:ext cx="4500000" cy="345816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sp>
        <p:nvSpPr>
          <p:cNvPr id="198" name="CustomShape 44"/>
          <p:cNvSpPr/>
          <p:nvPr/>
        </p:nvSpPr>
        <p:spPr>
          <a:xfrm>
            <a:off x="282960" y="181656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inteligência artificial já está presente no nosso dia-a-dia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45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0" name="CustomShape 46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1" name="CustomShape 47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2" name="CustomShape 48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3" name="CustomShape 49"/>
          <p:cNvSpPr/>
          <p:nvPr/>
        </p:nvSpPr>
        <p:spPr>
          <a:xfrm>
            <a:off x="282960" y="181656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inteligência artificial já </a:t>
            </a: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está presente no nosso dia-a-dia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540000" y="2700000"/>
            <a:ext cx="4462560" cy="342000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5267160" y="2700000"/>
            <a:ext cx="4092840" cy="344412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57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7" name="CustomShape 58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8" name="CustomShape 59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9" name="CustomShape 60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0" name="CustomShape 61"/>
          <p:cNvSpPr/>
          <p:nvPr/>
        </p:nvSpPr>
        <p:spPr>
          <a:xfrm>
            <a:off x="282960" y="181656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inteligência artificial já está presente no nosso dia-a-dia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080000" y="2271960"/>
            <a:ext cx="7683480" cy="3848040"/>
          </a:xfrm>
          <a:prstGeom prst="rect">
            <a:avLst/>
          </a:prstGeom>
          <a:ln w="0">
            <a:solidFill>
              <a:srgbClr val="00000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51"/>
          <p:cNvSpPr/>
          <p:nvPr/>
        </p:nvSpPr>
        <p:spPr>
          <a:xfrm>
            <a:off x="360000" y="360000"/>
            <a:ext cx="9356040" cy="8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Intêligência Artificial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3" name="CustomShape 52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4" name="CustomShape 53"/>
          <p:cNvSpPr/>
          <p:nvPr/>
        </p:nvSpPr>
        <p:spPr>
          <a:xfrm>
            <a:off x="897120" y="6886080"/>
            <a:ext cx="644328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5" name="CustomShape 54"/>
          <p:cNvSpPr/>
          <p:nvPr/>
        </p:nvSpPr>
        <p:spPr>
          <a:xfrm>
            <a:off x="7608600" y="6886080"/>
            <a:ext cx="2281320" cy="36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Aula 01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6" name="CustomShape 55"/>
          <p:cNvSpPr/>
          <p:nvPr/>
        </p:nvSpPr>
        <p:spPr>
          <a:xfrm>
            <a:off x="282960" y="181656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1149840" y="2549160"/>
            <a:ext cx="7850160" cy="3943440"/>
          </a:xfrm>
          <a:prstGeom prst="rect">
            <a:avLst/>
          </a:prstGeom>
          <a:ln w="0">
            <a:noFill/>
          </a:ln>
        </p:spPr>
      </p:pic>
      <p:sp>
        <p:nvSpPr>
          <p:cNvPr id="218" name="CustomShape 63"/>
          <p:cNvSpPr/>
          <p:nvPr/>
        </p:nvSpPr>
        <p:spPr>
          <a:xfrm>
            <a:off x="360000" y="1980000"/>
            <a:ext cx="9176040" cy="46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492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5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Em conferências nacionais e internacionais, crescem discussões acerca da ética e moral no uso da I.A </a:t>
            </a:r>
            <a:endParaRPr b="0" lang="pt-BR" sz="15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Aula 01 - Visão Computacional &amp; Processamento de Imagens</Template>
  <TotalTime>78</TotalTime>
  <Application>LibreOffice/7.3.7.2$Linux_X86_64 LibreOffice_project/30$Build-2</Application>
  <AppVersion>15.0000</AppVersion>
  <Words>702</Words>
  <Paragraphs>202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2022-09-17T02:35:38Z</dcterms:created>
  <dc:creator>Andre Gustavo Hochuli</dc:creator>
  <dc:description/>
  <dc:language>en-US</dc:language>
  <cp:lastModifiedBy/>
  <dcterms:modified xsi:type="dcterms:W3CDTF">2023-03-06T09:08:15Z</dcterms:modified>
  <cp:revision>6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26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